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4" r:id="rId6"/>
    <p:sldId id="268" r:id="rId7"/>
    <p:sldId id="281" r:id="rId8"/>
    <p:sldId id="258" r:id="rId9"/>
    <p:sldId id="271" r:id="rId10"/>
    <p:sldId id="272" r:id="rId11"/>
    <p:sldId id="273" r:id="rId12"/>
    <p:sldId id="274" r:id="rId13"/>
    <p:sldId id="279" r:id="rId14"/>
    <p:sldId id="276" r:id="rId15"/>
    <p:sldId id="277" r:id="rId16"/>
    <p:sldId id="278" r:id="rId17"/>
    <p:sldId id="261" r:id="rId18"/>
    <p:sldId id="280" r:id="rId19"/>
    <p:sldId id="262" r:id="rId20"/>
    <p:sldId id="26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E1CDC27-C62D-1EFD-520A-E66E905EDA5C}" name="Josh Yan LIAO (TP)" initials="JYL(" userId="S::joshyan@tp.edu.sg::34d2b495-187b-482c-9c38-d8f66a623d9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71" autoAdjust="0"/>
    <p:restoredTop sz="94660"/>
  </p:normalViewPr>
  <p:slideViewPr>
    <p:cSldViewPr snapToGrid="0">
      <p:cViewPr varScale="1">
        <p:scale>
          <a:sx n="99" d="100"/>
          <a:sy n="99" d="100"/>
        </p:scale>
        <p:origin x="8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50246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98459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39938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28336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800309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14884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314895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01961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25770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08985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58802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2A6DAC6-10A7-4152-98CD-B1DFB0405624}" type="datetimeFigureOut">
              <a:rPr lang="en-SG" smtClean="0"/>
              <a:t>20/8/24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9972264-0DB7-4239-A0D2-2BDAF062CBE2}" type="slidenum">
              <a:rPr lang="en-SG" smtClean="0"/>
              <a:t>‹#›</a:t>
            </a:fld>
            <a:endParaRPr lang="en-SG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7131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Exv38-ixGjY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BFD44-9461-1167-44CF-4E9A220583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CTAI</a:t>
            </a:r>
            <a:br>
              <a:rPr lang="en-SG" dirty="0"/>
            </a:br>
            <a:r>
              <a:rPr lang="en-SG" dirty="0"/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18A972-58CE-2E61-44C5-535DFA7A26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SG" dirty="0"/>
              <a:t>Shubham Kaushik</a:t>
            </a:r>
          </a:p>
          <a:p>
            <a:r>
              <a:rPr lang="en-SG" dirty="0"/>
              <a:t>2301418F [T03]</a:t>
            </a:r>
          </a:p>
        </p:txBody>
      </p:sp>
    </p:spTree>
    <p:extLst>
      <p:ext uri="{BB962C8B-B14F-4D97-AF65-F5344CB8AC3E}">
        <p14:creationId xmlns:p14="http://schemas.microsoft.com/office/powerpoint/2010/main" val="3849728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B34A88C-0B97-AC42-B3D4-6845A170971D}"/>
              </a:ext>
            </a:extLst>
          </p:cNvPr>
          <p:cNvSpPr txBox="1">
            <a:spLocks/>
          </p:cNvSpPr>
          <p:nvPr/>
        </p:nvSpPr>
        <p:spPr>
          <a:xfrm>
            <a:off x="1151073" y="92719"/>
            <a:ext cx="9317361" cy="654254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en-SG" sz="2200" b="1" dirty="0"/>
              <a:t>AWS SNS</a:t>
            </a:r>
          </a:p>
          <a:p>
            <a:pPr lvl="1">
              <a:lnSpc>
                <a:spcPct val="200000"/>
              </a:lnSpc>
            </a:pPr>
            <a:r>
              <a:rPr lang="en-SG" dirty="0"/>
              <a:t>AWS SNS was implemented on AWS Lambda Function [‘website-cart-project-b’.]</a:t>
            </a:r>
          </a:p>
          <a:p>
            <a:pPr lvl="1">
              <a:lnSpc>
                <a:spcPct val="200000"/>
              </a:lnSpc>
            </a:pPr>
            <a:r>
              <a:rPr lang="en-SG" dirty="0"/>
              <a:t>AWS SNS has;</a:t>
            </a:r>
          </a:p>
          <a:p>
            <a:pPr lvl="2">
              <a:lnSpc>
                <a:spcPct val="200000"/>
              </a:lnSpc>
            </a:pPr>
            <a:r>
              <a:rPr lang="en-SG" sz="1800" b="1" dirty="0"/>
              <a:t>Real-Time Notifications: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AWS SNS was integrated with Lambda &amp; RDS: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AWS SNS was integrated with a Lambda function named ‘website-cart-project-b’ which was responsible for processing user actions on the website, specifically when items were added to the cart. </a:t>
            </a:r>
          </a:p>
          <a:p>
            <a:pPr lvl="2">
              <a:lnSpc>
                <a:spcPct val="200000"/>
              </a:lnSpc>
            </a:pPr>
            <a:r>
              <a:rPr lang="en-SG" sz="1800" b="1" dirty="0"/>
              <a:t>Automated Email Alerts: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Email Notification: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AWS SNS was configured to automatically send an email whenever the website-cart-project-b Lambda function was triggered by an API call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8BFA89-26FD-4F1B-BA2F-FF8ABB2E1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4680" y="92719"/>
            <a:ext cx="1067574" cy="127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771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B34A88C-0B97-AC42-B3D4-6845A170971D}"/>
              </a:ext>
            </a:extLst>
          </p:cNvPr>
          <p:cNvSpPr txBox="1">
            <a:spLocks/>
          </p:cNvSpPr>
          <p:nvPr/>
        </p:nvSpPr>
        <p:spPr>
          <a:xfrm>
            <a:off x="1085686" y="111369"/>
            <a:ext cx="9317361" cy="663526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sz="2400" b="1" dirty="0"/>
              <a:t>AWS DynamoDB</a:t>
            </a:r>
          </a:p>
          <a:p>
            <a:pPr lvl="1">
              <a:lnSpc>
                <a:spcPct val="200000"/>
              </a:lnSpc>
            </a:pPr>
            <a:r>
              <a:rPr lang="en-SG" dirty="0"/>
              <a:t>AWS DynamoDB was implemented on AWS Lambda Function ‘Authentication’. </a:t>
            </a:r>
          </a:p>
          <a:p>
            <a:pPr lvl="1">
              <a:lnSpc>
                <a:spcPct val="200000"/>
              </a:lnSpc>
            </a:pPr>
            <a:r>
              <a:rPr lang="en-SG" dirty="0"/>
              <a:t>AWS DynamoDB has;</a:t>
            </a:r>
          </a:p>
          <a:p>
            <a:pPr lvl="2">
              <a:lnSpc>
                <a:spcPct val="200000"/>
              </a:lnSpc>
            </a:pPr>
            <a:r>
              <a:rPr lang="en-SG" sz="1800" b="1" dirty="0"/>
              <a:t>Real-Time Data Management: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Integration with Lambda[‘Authentication’]: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The ‘Authentication’ lambda function is connected to DynamoDB to manage user-related data. 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The function performs operations such as reading, writing, and updating user information stored in DynamoDB tables. The tables contained critical data like </a:t>
            </a:r>
            <a:r>
              <a:rPr lang="en-SG" sz="1800" b="1" dirty="0"/>
              <a:t>usernames, passwords, and email addresses</a:t>
            </a:r>
            <a:r>
              <a:rPr lang="en-SG" sz="1800" dirty="0"/>
              <a:t>   </a:t>
            </a:r>
          </a:p>
          <a:p>
            <a:pPr lvl="2">
              <a:lnSpc>
                <a:spcPct val="200000"/>
              </a:lnSpc>
            </a:pPr>
            <a:r>
              <a:rPr lang="en-SG" sz="1800" b="1" dirty="0"/>
              <a:t>User Authentication: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Handling Login &amp; Password Management/Update: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When a user attempts to log in the lambda function ‘Authentication ’ queries the DynamoDB table to check the provided username &amp; password against the stored data.</a:t>
            </a:r>
          </a:p>
        </p:txBody>
      </p:sp>
      <p:pic>
        <p:nvPicPr>
          <p:cNvPr id="2" name="Picture 14" descr="Awesome DynamoDB 🚀">
            <a:extLst>
              <a:ext uri="{FF2B5EF4-FFF2-40B4-BE49-F238E27FC236}">
                <a16:creationId xmlns:a16="http://schemas.microsoft.com/office/drawing/2014/main" id="{C2200199-86B7-0E8D-A350-7C7A3DC12B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1" r="15726"/>
          <a:stretch/>
        </p:blipFill>
        <p:spPr bwMode="auto">
          <a:xfrm>
            <a:off x="10403047" y="0"/>
            <a:ext cx="1660000" cy="1329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5734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B34A88C-0B97-AC42-B3D4-6845A170971D}"/>
              </a:ext>
            </a:extLst>
          </p:cNvPr>
          <p:cNvSpPr txBox="1">
            <a:spLocks/>
          </p:cNvSpPr>
          <p:nvPr/>
        </p:nvSpPr>
        <p:spPr>
          <a:xfrm>
            <a:off x="1004775" y="0"/>
            <a:ext cx="10810863" cy="6933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en-SG" sz="2900" b="1" dirty="0"/>
              <a:t>AWS RDS</a:t>
            </a:r>
          </a:p>
          <a:p>
            <a:pPr lvl="1">
              <a:lnSpc>
                <a:spcPct val="200000"/>
              </a:lnSpc>
            </a:pPr>
            <a:r>
              <a:rPr lang="en-SG" dirty="0"/>
              <a:t>AWS RDS was implemented on AWS Lambda Function allowing the client side to handle</a:t>
            </a:r>
          </a:p>
          <a:p>
            <a:pPr marL="457200" lvl="1" indent="0">
              <a:lnSpc>
                <a:spcPct val="200000"/>
              </a:lnSpc>
              <a:buNone/>
            </a:pPr>
            <a:r>
              <a:rPr lang="en-SG" dirty="0"/>
              <a:t>    structured data storage and management.</a:t>
            </a:r>
          </a:p>
          <a:p>
            <a:pPr lvl="1">
              <a:lnSpc>
                <a:spcPct val="200000"/>
              </a:lnSpc>
            </a:pPr>
            <a:r>
              <a:rPr lang="en-SG" dirty="0"/>
              <a:t>AWS RDS has;</a:t>
            </a:r>
          </a:p>
          <a:p>
            <a:pPr lvl="2">
              <a:lnSpc>
                <a:spcPct val="200000"/>
              </a:lnSpc>
            </a:pPr>
            <a:r>
              <a:rPr lang="en-SG" sz="1800" b="1" dirty="0"/>
              <a:t>Structured Data Storage: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Integration with Lambda[‘website-project-part-b’ function]: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The website-cart-project-b Lambda function was connected to AWS RDS to manage and store data related to user activities on the website, specifically, items added to the shopping cart.</a:t>
            </a:r>
          </a:p>
          <a:p>
            <a:pPr lvl="2">
              <a:lnSpc>
                <a:spcPct val="200000"/>
              </a:lnSpc>
            </a:pPr>
            <a:r>
              <a:rPr lang="en-SG" sz="1800" b="1" dirty="0"/>
              <a:t>Data Persistence and Retrieval: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Shopping Cart Data: 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AWS RDS was used to persistently store the cart information, including details like product IDs, quantities, and user identifiers.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Querying &amp; Updating: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The Lambda function also utilized RDS to query existing cart data (e.g., when a user wanted to view their cart) and update records as users added, removed, or modified items in their cart. 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This real-time interaction ensured that the cart was always up-to-date and reflected the user’s latest actions.</a:t>
            </a:r>
          </a:p>
        </p:txBody>
      </p:sp>
      <p:pic>
        <p:nvPicPr>
          <p:cNvPr id="3" name="Picture 16" descr="AMAZON RDS — Jack Of All Trades. AWS RDS stands for Amazon Relational… | by  Khushi Kapoor | Medium">
            <a:extLst>
              <a:ext uri="{FF2B5EF4-FFF2-40B4-BE49-F238E27FC236}">
                <a16:creationId xmlns:a16="http://schemas.microsoft.com/office/drawing/2014/main" id="{91561391-9E3D-9972-3D6F-4858F7CB2F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04" r="16215"/>
          <a:stretch/>
        </p:blipFill>
        <p:spPr bwMode="auto">
          <a:xfrm>
            <a:off x="10296569" y="148281"/>
            <a:ext cx="1368046" cy="127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6193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B34A88C-0B97-AC42-B3D4-6845A170971D}"/>
              </a:ext>
            </a:extLst>
          </p:cNvPr>
          <p:cNvSpPr txBox="1">
            <a:spLocks/>
          </p:cNvSpPr>
          <p:nvPr/>
        </p:nvSpPr>
        <p:spPr>
          <a:xfrm>
            <a:off x="925530" y="222738"/>
            <a:ext cx="11040653" cy="663526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b="1" dirty="0"/>
              <a:t>AWS </a:t>
            </a:r>
            <a:r>
              <a:rPr lang="en-SG" b="1" dirty="0" err="1"/>
              <a:t>Rekognition</a:t>
            </a:r>
            <a:endParaRPr lang="en-SG" b="1" dirty="0"/>
          </a:p>
          <a:p>
            <a:pPr lvl="1">
              <a:lnSpc>
                <a:spcPct val="200000"/>
              </a:lnSpc>
            </a:pPr>
            <a:r>
              <a:rPr lang="en-SG" dirty="0"/>
              <a:t>AWS </a:t>
            </a:r>
            <a:r>
              <a:rPr lang="en-SG" dirty="0" err="1"/>
              <a:t>Rekognition</a:t>
            </a:r>
            <a:r>
              <a:rPr lang="en-SG" dirty="0"/>
              <a:t> was implemented as the core image analysis service in our project, providing powerful image and video recognition capabilities.</a:t>
            </a:r>
          </a:p>
          <a:p>
            <a:pPr lvl="1">
              <a:lnSpc>
                <a:spcPct val="200000"/>
              </a:lnSpc>
            </a:pPr>
            <a:r>
              <a:rPr lang="en-SG" dirty="0"/>
              <a:t>AWS </a:t>
            </a:r>
            <a:r>
              <a:rPr lang="en-SG" dirty="0" err="1"/>
              <a:t>Rekognition</a:t>
            </a:r>
            <a:r>
              <a:rPr lang="en-SG" dirty="0"/>
              <a:t> has;</a:t>
            </a:r>
          </a:p>
          <a:p>
            <a:pPr lvl="2">
              <a:lnSpc>
                <a:spcPct val="200000"/>
              </a:lnSpc>
            </a:pPr>
            <a:r>
              <a:rPr lang="en-SG" sz="1800" b="1" dirty="0"/>
              <a:t>Automated Image Analysis: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Integration with Lambda (python-predict-image): 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The python-predict-image Lambda function was connected to AWS </a:t>
            </a:r>
            <a:r>
              <a:rPr lang="en-SG" sz="1800" dirty="0" err="1"/>
              <a:t>Rekognition</a:t>
            </a:r>
            <a:r>
              <a:rPr lang="en-SG" sz="1800" dirty="0"/>
              <a:t> to perform automated image analysis. 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When a user uploads an image through the website, this function is triggered to process the image by sending it to AWS </a:t>
            </a:r>
            <a:r>
              <a:rPr lang="en-SG" sz="1800" dirty="0" err="1"/>
              <a:t>Rekognition</a:t>
            </a:r>
            <a:r>
              <a:rPr lang="en-SG" sz="1800" dirty="0"/>
              <a:t> for analysis.</a:t>
            </a:r>
          </a:p>
          <a:p>
            <a:pPr lvl="2">
              <a:lnSpc>
                <a:spcPct val="200000"/>
              </a:lnSpc>
            </a:pPr>
            <a:r>
              <a:rPr lang="en-SG" sz="1800" b="1" dirty="0"/>
              <a:t>Human Detection: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Verifying Image Content: 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The primary purpose of the python-predict-image Lambda function was to check whether the uploaded image contained human figures. </a:t>
            </a:r>
          </a:p>
          <a:p>
            <a:pPr lvl="4">
              <a:lnSpc>
                <a:spcPct val="200000"/>
              </a:lnSpc>
            </a:pPr>
            <a:r>
              <a:rPr lang="en-SG" sz="1800" dirty="0"/>
              <a:t>AWS </a:t>
            </a:r>
            <a:r>
              <a:rPr lang="en-SG" sz="1800" dirty="0" err="1"/>
              <a:t>Rekognition</a:t>
            </a:r>
            <a:r>
              <a:rPr lang="en-SG" sz="1800" dirty="0"/>
              <a:t> provided the tools to </a:t>
            </a:r>
            <a:r>
              <a:rPr lang="en-SG" sz="1800" dirty="0" err="1"/>
              <a:t>analyze</a:t>
            </a:r>
            <a:r>
              <a:rPr lang="en-SG" sz="1800" dirty="0"/>
              <a:t> the image and return a result (true/false) indicating the presence of humans. </a:t>
            </a:r>
          </a:p>
        </p:txBody>
      </p:sp>
      <p:pic>
        <p:nvPicPr>
          <p:cNvPr id="2" name="Picture 18" descr="Amazon Rekognition | New Relic">
            <a:extLst>
              <a:ext uri="{FF2B5EF4-FFF2-40B4-BE49-F238E27FC236}">
                <a16:creationId xmlns:a16="http://schemas.microsoft.com/office/drawing/2014/main" id="{74B483FD-6AAE-8393-8528-82CD6C239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9407" y="1105232"/>
            <a:ext cx="1014125" cy="136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D98217-4FFD-97E6-949A-713013ED9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4464" y="1076018"/>
            <a:ext cx="5152292" cy="140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988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8EBD2-030A-FAA1-499B-2A9B77053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641232"/>
            <a:ext cx="10424507" cy="6084276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SG" b="1" dirty="0"/>
              <a:t>CORS Errors:</a:t>
            </a:r>
            <a:endParaRPr lang="en-SG" dirty="0"/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SG" u="sng" dirty="0"/>
              <a:t>Challenge</a:t>
            </a:r>
            <a:r>
              <a:rPr lang="en-SG" dirty="0"/>
              <a:t>: CORS errors occur when a web application hosted on one domain tries to request a server on a different domain, and the server does not include the appropriate headers to allow this interaction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SG" dirty="0"/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SG" b="1" dirty="0"/>
              <a:t>Enable CORS in API Gateway [</a:t>
            </a:r>
            <a:r>
              <a:rPr lang="en-SG" dirty="0"/>
              <a:t>Solution</a:t>
            </a:r>
            <a:r>
              <a:rPr lang="en-SG" b="1" dirty="0"/>
              <a:t>]</a:t>
            </a:r>
            <a:r>
              <a:rPr lang="en-SG" dirty="0"/>
              <a:t>: 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SG" dirty="0"/>
              <a:t>I ensured that CORS is properly configured in API Gateway. 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SG" dirty="0"/>
              <a:t>This involved setting up the appropriate Access-Control-Allow-Origin, Access-Control-Allow-Methods, and Access-Control-Allow-Headers headers in my API Gateway settings.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SG" dirty="0"/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SG" dirty="0"/>
          </a:p>
          <a:p>
            <a:pPr>
              <a:lnSpc>
                <a:spcPct val="150000"/>
              </a:lnSpc>
            </a:pPr>
            <a:endParaRPr lang="en-SG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0144C37-A86F-F604-CCDB-FB0B8B34A81F}"/>
              </a:ext>
            </a:extLst>
          </p:cNvPr>
          <p:cNvSpPr txBox="1">
            <a:spLocks/>
          </p:cNvSpPr>
          <p:nvPr/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/>
              <a:t>Challenges faced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205576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B52F0-ECFF-263B-8A82-1C253D156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8EBD2-030A-FAA1-499B-2A9B77053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254369"/>
            <a:ext cx="10541737" cy="5603631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b="1" dirty="0"/>
              <a:t>2.    Data Consistency Issues:</a:t>
            </a:r>
            <a:endParaRPr lang="en-SG" dirty="0"/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SG" u="sng" dirty="0"/>
              <a:t>Challenge</a:t>
            </a:r>
            <a:r>
              <a:rPr lang="en-SG" dirty="0"/>
              <a:t>: DynamoDB operates on an eventual consistency model by default, which can lead to issues where the most recent updates are not immediately reflected in queries.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SG" b="1" dirty="0"/>
              <a:t>Used Strongly Consistent Reads [</a:t>
            </a:r>
            <a:r>
              <a:rPr lang="en-SG" dirty="0"/>
              <a:t>Solution</a:t>
            </a:r>
            <a:r>
              <a:rPr lang="en-SG" b="1" dirty="0"/>
              <a:t>]</a:t>
            </a:r>
            <a:r>
              <a:rPr lang="en-SG" dirty="0"/>
              <a:t>: 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SG" dirty="0"/>
              <a:t>I configured DynamoDB to use strongly consistent reads, which ensure that the most recent data is always returned. Set the ‘</a:t>
            </a:r>
            <a:r>
              <a:rPr lang="en-SG" dirty="0" err="1"/>
              <a:t>ConsistentRead</a:t>
            </a:r>
            <a:r>
              <a:rPr lang="en-SG" dirty="0"/>
              <a:t>’ parameter to ‘true’</a:t>
            </a:r>
          </a:p>
          <a:p>
            <a:pPr marL="0" indent="0">
              <a:buNone/>
            </a:pPr>
            <a:endParaRPr lang="en-SG" b="1" dirty="0"/>
          </a:p>
          <a:p>
            <a:pPr marL="0" indent="0">
              <a:buNone/>
            </a:pPr>
            <a:r>
              <a:rPr lang="en-SG" b="1" dirty="0"/>
              <a:t>3.    JSON Formatting Issues: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SG" dirty="0"/>
              <a:t>Challenges that I faced were;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SG" dirty="0"/>
              <a:t>Incorrect Request Handling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SG" dirty="0"/>
              <a:t> Response Structure Issues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SG" dirty="0"/>
              <a:t>Solution: </a:t>
            </a:r>
          </a:p>
          <a:p>
            <a:pPr lvl="2"/>
            <a:r>
              <a:rPr lang="en-SG" b="1" dirty="0"/>
              <a:t>Mapping Templates</a:t>
            </a:r>
          </a:p>
          <a:p>
            <a:pPr lvl="2"/>
            <a:r>
              <a:rPr lang="en-SG" b="1" dirty="0"/>
              <a:t>Lambda Proxy Integration</a:t>
            </a:r>
            <a:endParaRPr lang="en-SG" dirty="0"/>
          </a:p>
          <a:p>
            <a:pPr lvl="2"/>
            <a:r>
              <a:rPr lang="en-SG" b="1" dirty="0"/>
              <a:t>Validating JSON Response</a:t>
            </a:r>
            <a:endParaRPr lang="en-SG" dirty="0"/>
          </a:p>
          <a:p>
            <a:pPr lvl="2"/>
            <a:r>
              <a:rPr lang="en-SG" b="1" dirty="0"/>
              <a:t>Testing and Debugging</a:t>
            </a:r>
            <a:endParaRPr lang="en-SG" dirty="0"/>
          </a:p>
          <a:p>
            <a:pPr lvl="1">
              <a:buFont typeface="Courier New" panose="02070309020205020404" pitchFamily="49" charset="0"/>
              <a:buChar char="o"/>
            </a:pPr>
            <a:endParaRPr lang="en-SG" dirty="0"/>
          </a:p>
          <a:p>
            <a:pPr lvl="1">
              <a:buFont typeface="Courier New" panose="02070309020205020404" pitchFamily="49" charset="0"/>
              <a:buChar char="o"/>
            </a:pPr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1871132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2AD3A-F313-891C-9E73-C0EB9B2D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Potential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746F5-49E8-19C2-2508-DAD9CAC8A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95168"/>
            <a:ext cx="10178322" cy="4646141"/>
          </a:xfrm>
        </p:spPr>
        <p:txBody>
          <a:bodyPr>
            <a:normAutofit/>
          </a:bodyPr>
          <a:lstStyle/>
          <a:p>
            <a:r>
              <a:rPr lang="en-SG" b="1" dirty="0"/>
              <a:t>VPC Integration for Lambda Functions:</a:t>
            </a:r>
            <a:r>
              <a:rPr lang="en-SG" dirty="0"/>
              <a:t> Enhance security by configuring Lambda functions to run within a Virtual Private Cloud (VPC), providing network-level isolation and control.</a:t>
            </a:r>
          </a:p>
          <a:p>
            <a:pPr marL="0" indent="0">
              <a:buNone/>
            </a:pPr>
            <a:endParaRPr lang="en-SG" dirty="0"/>
          </a:p>
          <a:p>
            <a:r>
              <a:rPr lang="en-SG" b="1" dirty="0"/>
              <a:t>Implement AWS IAM for Access Management:</a:t>
            </a:r>
            <a:r>
              <a:rPr lang="en-SG" dirty="0"/>
              <a:t> Utilize AWS Identity and Access Management (IAM) to define and manage permissions securely for different AWS services, ensuring that only authorized entities have access to critical resources.</a:t>
            </a:r>
          </a:p>
          <a:p>
            <a:pPr marL="0" indent="0">
              <a:buNone/>
            </a:pPr>
            <a:endParaRPr lang="en-SG" dirty="0"/>
          </a:p>
          <a:p>
            <a:r>
              <a:rPr lang="en-SG" b="1" dirty="0"/>
              <a:t>Data Encryption with AWS KMS:</a:t>
            </a:r>
            <a:r>
              <a:rPr lang="en-SG" dirty="0"/>
              <a:t> Implement data encryption for RDS using AWS Key Management Service (KMS) to protect sensitive user data both at rest and in transit, ensuring compliance with security best practices.</a:t>
            </a:r>
          </a:p>
        </p:txBody>
      </p:sp>
    </p:spTree>
    <p:extLst>
      <p:ext uri="{BB962C8B-B14F-4D97-AF65-F5344CB8AC3E}">
        <p14:creationId xmlns:p14="http://schemas.microsoft.com/office/powerpoint/2010/main" val="4023384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4D49B-570C-3D03-7C54-32FEA0D53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Link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0D4FE-85BB-56F1-166B-E77BA94CF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2"/>
            <a:ext cx="4117491" cy="926122"/>
          </a:xfrm>
        </p:spPr>
        <p:txBody>
          <a:bodyPr/>
          <a:lstStyle/>
          <a:p>
            <a:r>
              <a:rPr lang="en-US" dirty="0"/>
              <a:t>YouTube Link:</a:t>
            </a:r>
          </a:p>
          <a:p>
            <a:r>
              <a:rPr lang="en-SG" dirty="0">
                <a:hlinkClick r:id="rId2"/>
              </a:rPr>
              <a:t>https://youtu.be/Exv38-ixGjY</a:t>
            </a:r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892457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6E4545B-9D7D-DB75-628D-E2AEA3CCE93F}"/>
              </a:ext>
            </a:extLst>
          </p:cNvPr>
          <p:cNvGrpSpPr/>
          <p:nvPr/>
        </p:nvGrpSpPr>
        <p:grpSpPr>
          <a:xfrm>
            <a:off x="474797" y="1466501"/>
            <a:ext cx="11580050" cy="3471355"/>
            <a:chOff x="305975" y="1818010"/>
            <a:chExt cx="11580050" cy="3471355"/>
          </a:xfrm>
        </p:grpSpPr>
        <p:pic>
          <p:nvPicPr>
            <p:cNvPr id="6" name="Picture 5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FC447418-C54E-4839-50CC-0FC49007D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975" y="1829885"/>
              <a:ext cx="5322570" cy="3459480"/>
            </a:xfrm>
            <a:prstGeom prst="rect">
              <a:avLst/>
            </a:prstGeom>
          </p:spPr>
        </p:pic>
        <p:pic>
          <p:nvPicPr>
            <p:cNvPr id="7" name="Picture 6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197CF882-5E3E-454A-0F48-CBC4333E9E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4250" y="1818010"/>
              <a:ext cx="5311775" cy="3452495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DB6B014-AFD8-1CE7-7FA8-1967206B2A00}"/>
              </a:ext>
            </a:extLst>
          </p:cNvPr>
          <p:cNvGrpSpPr/>
          <p:nvPr/>
        </p:nvGrpSpPr>
        <p:grpSpPr>
          <a:xfrm>
            <a:off x="474384" y="1480308"/>
            <a:ext cx="11580463" cy="3488055"/>
            <a:chOff x="350105" y="1755145"/>
            <a:chExt cx="11580463" cy="3488055"/>
          </a:xfrm>
        </p:grpSpPr>
        <p:pic>
          <p:nvPicPr>
            <p:cNvPr id="9" name="Picture 8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2B067DD2-226D-F8A7-9433-3551A5AAB3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105" y="1755145"/>
              <a:ext cx="5325407" cy="3488055"/>
            </a:xfrm>
            <a:prstGeom prst="rect">
              <a:avLst/>
            </a:prstGeom>
          </p:spPr>
        </p:pic>
        <p:pic>
          <p:nvPicPr>
            <p:cNvPr id="10" name="Picture 9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D428E086-C9E9-7BBB-B3B9-89EC88F29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8788" y="1755145"/>
              <a:ext cx="5351780" cy="347853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AC79AA-EC30-64DD-5EDE-7939C2118318}"/>
              </a:ext>
            </a:extLst>
          </p:cNvPr>
          <p:cNvGrpSpPr/>
          <p:nvPr/>
        </p:nvGrpSpPr>
        <p:grpSpPr>
          <a:xfrm>
            <a:off x="468707" y="1466501"/>
            <a:ext cx="11565445" cy="3496041"/>
            <a:chOff x="364711" y="1755144"/>
            <a:chExt cx="11565445" cy="3496041"/>
          </a:xfrm>
        </p:grpSpPr>
        <p:pic>
          <p:nvPicPr>
            <p:cNvPr id="14" name="Picture 13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0DCFACA7-E810-B718-489D-736188D906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4711" y="1801230"/>
              <a:ext cx="5322570" cy="3449955"/>
            </a:xfrm>
            <a:prstGeom prst="rect">
              <a:avLst/>
            </a:prstGeom>
          </p:spPr>
        </p:pic>
        <p:pic>
          <p:nvPicPr>
            <p:cNvPr id="15" name="Picture 14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BB8F397A-9290-AC22-605F-F1E61F3AD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8787" y="1755144"/>
              <a:ext cx="5351369" cy="3478529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40CFE98-A03A-23A1-9947-C69A4F31B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9451" y="110951"/>
            <a:ext cx="6443532" cy="910161"/>
          </a:xfrm>
        </p:spPr>
        <p:txBody>
          <a:bodyPr/>
          <a:lstStyle/>
          <a:p>
            <a:r>
              <a:rPr lang="en-SG" dirty="0"/>
              <a:t>Overview of website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9EBE7E2-8E8B-6A3A-B939-5FE69CC2A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653" y="1051130"/>
            <a:ext cx="1562775" cy="409698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SG" dirty="0"/>
              <a:t>Log In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30E06DF-280E-9F65-1649-BA005F26CD1A}"/>
              </a:ext>
            </a:extLst>
          </p:cNvPr>
          <p:cNvSpPr txBox="1">
            <a:spLocks/>
          </p:cNvSpPr>
          <p:nvPr/>
        </p:nvSpPr>
        <p:spPr>
          <a:xfrm>
            <a:off x="7836184" y="1056803"/>
            <a:ext cx="1562775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G" dirty="0"/>
              <a:t>Sign Up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441D33F-8CCA-E3CB-4987-141C2EBFC87E}"/>
              </a:ext>
            </a:extLst>
          </p:cNvPr>
          <p:cNvSpPr txBox="1">
            <a:spLocks/>
          </p:cNvSpPr>
          <p:nvPr/>
        </p:nvSpPr>
        <p:spPr>
          <a:xfrm>
            <a:off x="1185229" y="1062857"/>
            <a:ext cx="1562775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G" dirty="0"/>
              <a:t>Home Page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873CE0E4-08B4-27C5-3202-B7E1C8AC2292}"/>
              </a:ext>
            </a:extLst>
          </p:cNvPr>
          <p:cNvSpPr txBox="1">
            <a:spLocks/>
          </p:cNvSpPr>
          <p:nvPr/>
        </p:nvSpPr>
        <p:spPr>
          <a:xfrm>
            <a:off x="7836184" y="1044707"/>
            <a:ext cx="2061578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G" dirty="0"/>
              <a:t>Change Password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F365FE0-4EBF-AAAA-26E5-FE3227E9031C}"/>
              </a:ext>
            </a:extLst>
          </p:cNvPr>
          <p:cNvSpPr txBox="1">
            <a:spLocks/>
          </p:cNvSpPr>
          <p:nvPr/>
        </p:nvSpPr>
        <p:spPr>
          <a:xfrm>
            <a:off x="1185229" y="1044707"/>
            <a:ext cx="1562775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G" dirty="0"/>
              <a:t>Product Page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A8ECA91-B2DD-C9EB-6AD0-314854EAAF46}"/>
              </a:ext>
            </a:extLst>
          </p:cNvPr>
          <p:cNvSpPr txBox="1">
            <a:spLocks/>
          </p:cNvSpPr>
          <p:nvPr/>
        </p:nvSpPr>
        <p:spPr>
          <a:xfrm>
            <a:off x="7838352" y="1051130"/>
            <a:ext cx="2057873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G" dirty="0"/>
              <a:t>Shopping Cart</a:t>
            </a:r>
          </a:p>
        </p:txBody>
      </p:sp>
    </p:spTree>
    <p:extLst>
      <p:ext uri="{BB962C8B-B14F-4D97-AF65-F5344CB8AC3E}">
        <p14:creationId xmlns:p14="http://schemas.microsoft.com/office/powerpoint/2010/main" val="9539845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CFE98-A03A-23A1-9947-C69A4F31B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Overview of website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5C08C85-7788-846E-B8AA-0AF3B4A47995}"/>
              </a:ext>
            </a:extLst>
          </p:cNvPr>
          <p:cNvGrpSpPr/>
          <p:nvPr/>
        </p:nvGrpSpPr>
        <p:grpSpPr>
          <a:xfrm>
            <a:off x="724253" y="2282397"/>
            <a:ext cx="10917079" cy="2530706"/>
            <a:chOff x="724253" y="2282397"/>
            <a:chExt cx="10917079" cy="2530706"/>
          </a:xfrm>
        </p:grpSpPr>
        <p:pic>
          <p:nvPicPr>
            <p:cNvPr id="3" name="Picture 2" descr="A screen shot of a computer screen&#10;&#10;Description automatically generated">
              <a:extLst>
                <a:ext uri="{FF2B5EF4-FFF2-40B4-BE49-F238E27FC236}">
                  <a16:creationId xmlns:a16="http://schemas.microsoft.com/office/drawing/2014/main" id="{9AB5E93D-0562-2ADB-CFE0-D4D88EA8C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4253" y="2282397"/>
              <a:ext cx="5265967" cy="2530706"/>
            </a:xfrm>
            <a:prstGeom prst="rect">
              <a:avLst/>
            </a:prstGeom>
          </p:spPr>
        </p:pic>
        <p:pic>
          <p:nvPicPr>
            <p:cNvPr id="4" name="Picture 3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2F578865-0AB9-4B8C-494A-E8AC7A9D0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4183" y="2282397"/>
              <a:ext cx="4857149" cy="2530706"/>
            </a:xfrm>
            <a:prstGeom prst="rect">
              <a:avLst/>
            </a:prstGeom>
          </p:spPr>
        </p:pic>
      </p:grp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02317C-3066-E356-2C73-7997237E5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0886" y="1873608"/>
            <a:ext cx="5709171" cy="409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SG" sz="1800" dirty="0">
                <a:solidFill>
                  <a:schemeClr val="tx1"/>
                </a:solidFill>
              </a:rPr>
              <a:t>AWS </a:t>
            </a:r>
            <a:r>
              <a:rPr lang="en-SG" sz="1800" dirty="0" err="1">
                <a:solidFill>
                  <a:schemeClr val="tx1"/>
                </a:solidFill>
              </a:rPr>
              <a:t>Rekognition</a:t>
            </a:r>
            <a:r>
              <a:rPr lang="en-SG" sz="1800" dirty="0">
                <a:solidFill>
                  <a:schemeClr val="tx1"/>
                </a:solidFill>
              </a:rPr>
              <a:t> Outcome [Image contains human]: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BF2B55-145C-A17E-7071-AAEF093085F9}"/>
              </a:ext>
            </a:extLst>
          </p:cNvPr>
          <p:cNvSpPr txBox="1">
            <a:spLocks/>
          </p:cNvSpPr>
          <p:nvPr/>
        </p:nvSpPr>
        <p:spPr>
          <a:xfrm>
            <a:off x="6620057" y="1872699"/>
            <a:ext cx="5571943" cy="409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sz="1800" dirty="0">
                <a:solidFill>
                  <a:schemeClr val="tx1"/>
                </a:solidFill>
              </a:rPr>
              <a:t>AWS </a:t>
            </a:r>
            <a:r>
              <a:rPr lang="en-SG" sz="1800" dirty="0" err="1">
                <a:solidFill>
                  <a:schemeClr val="tx1"/>
                </a:solidFill>
              </a:rPr>
              <a:t>Rekognition</a:t>
            </a:r>
            <a:r>
              <a:rPr lang="en-SG" sz="1800" dirty="0">
                <a:solidFill>
                  <a:schemeClr val="tx1"/>
                </a:solidFill>
              </a:rPr>
              <a:t> Outcome [Image contains dog]: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7E4CE57-7287-1F9D-4F87-5E67110BD26B}"/>
              </a:ext>
            </a:extLst>
          </p:cNvPr>
          <p:cNvGrpSpPr/>
          <p:nvPr/>
        </p:nvGrpSpPr>
        <p:grpSpPr>
          <a:xfrm>
            <a:off x="667717" y="1872699"/>
            <a:ext cx="11346244" cy="3629961"/>
            <a:chOff x="570103" y="1866496"/>
            <a:chExt cx="11346244" cy="3629961"/>
          </a:xfrm>
        </p:grpSpPr>
        <p:pic>
          <p:nvPicPr>
            <p:cNvPr id="16" name="Picture 15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BE88149B-8817-A462-2A30-4236B55A4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0103" y="1872699"/>
              <a:ext cx="5574266" cy="3623758"/>
            </a:xfrm>
            <a:prstGeom prst="rect">
              <a:avLst/>
            </a:prstGeom>
          </p:spPr>
        </p:pic>
        <p:pic>
          <p:nvPicPr>
            <p:cNvPr id="17" name="Picture 16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1A92DA50-DCE0-A723-84A0-708B973C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40839" y="1866496"/>
              <a:ext cx="5575508" cy="3623757"/>
            </a:xfrm>
            <a:prstGeom prst="rect">
              <a:avLst/>
            </a:prstGeom>
          </p:spPr>
        </p:pic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0D1CA70-5988-2FC8-BF07-3601DFF1F70F}"/>
              </a:ext>
            </a:extLst>
          </p:cNvPr>
          <p:cNvSpPr txBox="1">
            <a:spLocks/>
          </p:cNvSpPr>
          <p:nvPr/>
        </p:nvSpPr>
        <p:spPr>
          <a:xfrm>
            <a:off x="1251678" y="1355340"/>
            <a:ext cx="3752808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G" dirty="0"/>
              <a:t>Email Notification [Deleted Product]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85B9FD85-0426-F08D-82EC-04CB1A36BEBC}"/>
              </a:ext>
            </a:extLst>
          </p:cNvPr>
          <p:cNvSpPr txBox="1">
            <a:spLocks/>
          </p:cNvSpPr>
          <p:nvPr/>
        </p:nvSpPr>
        <p:spPr>
          <a:xfrm>
            <a:off x="7092133" y="1355340"/>
            <a:ext cx="4078375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G" dirty="0"/>
              <a:t>Email Notification [Added Product]</a:t>
            </a:r>
          </a:p>
        </p:txBody>
      </p:sp>
    </p:spTree>
    <p:extLst>
      <p:ext uri="{BB962C8B-B14F-4D97-AF65-F5344CB8AC3E}">
        <p14:creationId xmlns:p14="http://schemas.microsoft.com/office/powerpoint/2010/main" val="3037797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85B9FD85-0426-F08D-82EC-04CB1A36BEBC}"/>
              </a:ext>
            </a:extLst>
          </p:cNvPr>
          <p:cNvSpPr txBox="1">
            <a:spLocks/>
          </p:cNvSpPr>
          <p:nvPr/>
        </p:nvSpPr>
        <p:spPr>
          <a:xfrm>
            <a:off x="1251678" y="267083"/>
            <a:ext cx="1987473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dirty="0"/>
              <a:t>Successful Log In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2D528CE-7BFF-2B63-0591-3CDEC0523098}"/>
              </a:ext>
            </a:extLst>
          </p:cNvPr>
          <p:cNvSpPr txBox="1">
            <a:spLocks/>
          </p:cNvSpPr>
          <p:nvPr/>
        </p:nvSpPr>
        <p:spPr>
          <a:xfrm>
            <a:off x="1251678" y="2354141"/>
            <a:ext cx="2264255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dirty="0"/>
              <a:t>Successful Sign 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4C2989-7014-BA03-1D25-675E16383634}"/>
              </a:ext>
            </a:extLst>
          </p:cNvPr>
          <p:cNvSpPr txBox="1">
            <a:spLocks/>
          </p:cNvSpPr>
          <p:nvPr/>
        </p:nvSpPr>
        <p:spPr>
          <a:xfrm>
            <a:off x="6550204" y="267083"/>
            <a:ext cx="2825615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dirty="0"/>
              <a:t>Unsuccessful Log In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69E2F4-DE19-F216-D552-92DE933A7818}"/>
              </a:ext>
            </a:extLst>
          </p:cNvPr>
          <p:cNvSpPr txBox="1">
            <a:spLocks/>
          </p:cNvSpPr>
          <p:nvPr/>
        </p:nvSpPr>
        <p:spPr>
          <a:xfrm>
            <a:off x="1251678" y="4644378"/>
            <a:ext cx="3093075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dirty="0"/>
              <a:t>Successful Uploaded Image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0764CA5-58DB-0D2B-8B6C-BBAAF754CA2E}"/>
              </a:ext>
            </a:extLst>
          </p:cNvPr>
          <p:cNvSpPr txBox="1">
            <a:spLocks/>
          </p:cNvSpPr>
          <p:nvPr/>
        </p:nvSpPr>
        <p:spPr>
          <a:xfrm>
            <a:off x="6550205" y="3051403"/>
            <a:ext cx="3366527" cy="4096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dirty="0"/>
              <a:t>Successful Changed Password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F81C999-ED8D-F0A2-711C-E05CA8060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788" y="2914003"/>
            <a:ext cx="3610733" cy="135103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42A6204-EFF9-BF24-97DF-2BC4F7EB6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2787" y="749724"/>
            <a:ext cx="3627105" cy="135103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AA865B6-17F1-2820-0FFB-D84D5FE9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2787" y="5204240"/>
            <a:ext cx="3627105" cy="135411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6102F33-63A6-67CD-AE62-144F6C94A2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4007" y="3979269"/>
            <a:ext cx="4243939" cy="158440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E94B905-9D0E-693E-AC8C-EFB2F51C24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2109" y="759287"/>
            <a:ext cx="4719969" cy="177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33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9" grpId="0" animBg="1"/>
      <p:bldP spid="11" grpId="0" animBg="1"/>
      <p:bldP spid="12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A36B0-C205-AB04-7242-F2E80AAD9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Breakdown of services used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0AD0065-1BFA-2B37-4DF6-03DD34AE2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2353" y="1464819"/>
            <a:ext cx="4733488" cy="40969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SG" sz="1800" dirty="0"/>
              <a:t>AWS Architecture Diagram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161C5B-EB91-3C62-E0F8-12841EDF5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352" y="1905546"/>
            <a:ext cx="8289589" cy="441700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39664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A36B0-C205-AB04-7242-F2E80AAD9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Breakdown of services used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B34A88C-0B97-AC42-B3D4-6845A170971D}"/>
              </a:ext>
            </a:extLst>
          </p:cNvPr>
          <p:cNvSpPr txBox="1">
            <a:spLocks/>
          </p:cNvSpPr>
          <p:nvPr/>
        </p:nvSpPr>
        <p:spPr>
          <a:xfrm>
            <a:off x="1251678" y="1874517"/>
            <a:ext cx="9317361" cy="4987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b="1" dirty="0"/>
              <a:t>AWS S3</a:t>
            </a:r>
          </a:p>
          <a:p>
            <a:pPr lvl="1"/>
            <a:r>
              <a:rPr lang="en-SG" dirty="0"/>
              <a:t>AWS S3 was used for;</a:t>
            </a:r>
          </a:p>
          <a:p>
            <a:pPr lvl="2"/>
            <a:r>
              <a:rPr lang="en-SG" dirty="0"/>
              <a:t>Website Hosting</a:t>
            </a:r>
          </a:p>
          <a:p>
            <a:pPr lvl="3"/>
            <a:r>
              <a:rPr lang="en-SG" sz="1500" dirty="0"/>
              <a:t>S3 was used as the primary storage for hosting my website, ensuring high availability and scalability</a:t>
            </a:r>
            <a:r>
              <a:rPr lang="en-SG" dirty="0"/>
              <a:t>.</a:t>
            </a:r>
          </a:p>
          <a:p>
            <a:pPr lvl="2"/>
            <a:r>
              <a:rPr lang="en-SG" dirty="0"/>
              <a:t>Retrieving data of products</a:t>
            </a:r>
          </a:p>
          <a:p>
            <a:pPr lvl="3"/>
            <a:r>
              <a:rPr lang="en-SG" sz="1500" dirty="0"/>
              <a:t>Product data, including images, names, prices, and other details, were stored in S3. This data was dynamically retrieved and displayed on the Home Page and Product Page, ensuring a seamless user experience.</a:t>
            </a:r>
          </a:p>
          <a:p>
            <a:pPr lvl="2"/>
            <a:r>
              <a:rPr lang="en-SG" dirty="0"/>
              <a:t>Retrieve image uploaded by used for AWS </a:t>
            </a:r>
            <a:r>
              <a:rPr lang="en-SG" dirty="0" err="1"/>
              <a:t>Rekognition</a:t>
            </a:r>
            <a:r>
              <a:rPr lang="en-SG" dirty="0"/>
              <a:t> to scan</a:t>
            </a:r>
          </a:p>
          <a:p>
            <a:pPr lvl="3"/>
            <a:r>
              <a:rPr lang="en-SG" sz="1500" dirty="0"/>
              <a:t>Images uploaded by users were stored in S3 and then retrieved for analysis using AWS </a:t>
            </a:r>
            <a:r>
              <a:rPr lang="en-SG" sz="1500" dirty="0" err="1"/>
              <a:t>Rekognition</a:t>
            </a:r>
            <a:r>
              <a:rPr lang="en-SG" sz="1500" dirty="0"/>
              <a:t>. This integration allowed AWS </a:t>
            </a:r>
            <a:r>
              <a:rPr lang="en-SG" sz="1500" dirty="0" err="1"/>
              <a:t>Rekognition</a:t>
            </a:r>
            <a:r>
              <a:rPr lang="en-SG" sz="1500" dirty="0"/>
              <a:t> to scan and process images efficiently, leveraging S3’s secure storage and powerful image analysis capabilities of </a:t>
            </a:r>
            <a:r>
              <a:rPr lang="en-SG" sz="1500" dirty="0" err="1"/>
              <a:t>Rekognition</a:t>
            </a:r>
            <a:r>
              <a:rPr lang="en-SG" sz="1500" dirty="0"/>
              <a:t>.</a:t>
            </a:r>
          </a:p>
          <a:p>
            <a:pPr marL="1371600" lvl="3" indent="0">
              <a:buNone/>
            </a:pPr>
            <a:endParaRPr lang="en-SG" dirty="0"/>
          </a:p>
        </p:txBody>
      </p:sp>
      <p:pic>
        <p:nvPicPr>
          <p:cNvPr id="1026" name="Picture 2" descr="AWS S3 Bucket Policy Generator">
            <a:extLst>
              <a:ext uri="{FF2B5EF4-FFF2-40B4-BE49-F238E27FC236}">
                <a16:creationId xmlns:a16="http://schemas.microsoft.com/office/drawing/2014/main" id="{60076D4A-7950-EC22-851A-C02E8FD68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4154" y="1310162"/>
            <a:ext cx="2546350" cy="163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3788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B34A88C-0B97-AC42-B3D4-6845A170971D}"/>
              </a:ext>
            </a:extLst>
          </p:cNvPr>
          <p:cNvSpPr txBox="1">
            <a:spLocks/>
          </p:cNvSpPr>
          <p:nvPr/>
        </p:nvSpPr>
        <p:spPr>
          <a:xfrm>
            <a:off x="1092652" y="95415"/>
            <a:ext cx="9317361" cy="647287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en-SG" sz="2200" b="1" dirty="0"/>
              <a:t>AWS API Gateway</a:t>
            </a:r>
          </a:p>
          <a:p>
            <a:pPr lvl="1">
              <a:lnSpc>
                <a:spcPct val="200000"/>
              </a:lnSpc>
            </a:pPr>
            <a:r>
              <a:rPr lang="en-SG" dirty="0"/>
              <a:t>AWS API Gateway had;</a:t>
            </a:r>
          </a:p>
          <a:p>
            <a:pPr lvl="2">
              <a:lnSpc>
                <a:spcPct val="200000"/>
              </a:lnSpc>
            </a:pPr>
            <a:r>
              <a:rPr lang="en-SG" sz="1800" dirty="0"/>
              <a:t>RESTful API Management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RESTful API was used to Create, Deploy, and manage RESTful APIs using HTTP Methods such as; POST, PUT, GET &amp; DELETE.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Served as the interface between client applications and backend services</a:t>
            </a:r>
          </a:p>
          <a:p>
            <a:pPr lvl="2">
              <a:lnSpc>
                <a:spcPct val="200000"/>
              </a:lnSpc>
            </a:pPr>
            <a:r>
              <a:rPr lang="en-SG" sz="1800" dirty="0"/>
              <a:t>Security &amp; Protection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AWS API Gateway was integrated with AWS WAF</a:t>
            </a:r>
          </a:p>
          <a:p>
            <a:pPr lvl="2">
              <a:lnSpc>
                <a:spcPct val="200000"/>
              </a:lnSpc>
            </a:pPr>
            <a:r>
              <a:rPr lang="en-SG" sz="1800" dirty="0"/>
              <a:t>Monitoring &amp; Logging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AWS API Gateway was integrated with AWS CloudWatch. </a:t>
            </a:r>
          </a:p>
          <a:p>
            <a:pPr lvl="3">
              <a:lnSpc>
                <a:spcPct val="200000"/>
              </a:lnSpc>
            </a:pPr>
            <a:r>
              <a:rPr lang="en-SG" sz="1800" dirty="0"/>
              <a:t>Enabling real-time monitoring and troubleshooting of API Performance &amp; errors.</a:t>
            </a:r>
          </a:p>
        </p:txBody>
      </p:sp>
      <p:pic>
        <p:nvPicPr>
          <p:cNvPr id="7" name="Picture 4" descr="The Secrets of AWS API Gateway. How can an API be secured and exposed… | by  Piero Bozzolo | Claranet-CH | Medium">
            <a:extLst>
              <a:ext uri="{FF2B5EF4-FFF2-40B4-BE49-F238E27FC236}">
                <a16:creationId xmlns:a16="http://schemas.microsoft.com/office/drawing/2014/main" id="{8ED767BC-52B2-33E6-7D4D-1887D4FF6A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97" t="11349" r="24065" b="7749"/>
          <a:stretch/>
        </p:blipFill>
        <p:spPr bwMode="auto">
          <a:xfrm>
            <a:off x="9347120" y="186339"/>
            <a:ext cx="1253724" cy="1261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456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B34A88C-0B97-AC42-B3D4-6845A170971D}"/>
              </a:ext>
            </a:extLst>
          </p:cNvPr>
          <p:cNvSpPr txBox="1">
            <a:spLocks/>
          </p:cNvSpPr>
          <p:nvPr/>
        </p:nvSpPr>
        <p:spPr>
          <a:xfrm>
            <a:off x="1136463" y="101430"/>
            <a:ext cx="11467070" cy="665513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10000"/>
              </a:lnSpc>
              <a:buNone/>
            </a:pPr>
            <a:r>
              <a:rPr lang="en-SG" sz="2200" b="1" dirty="0"/>
              <a:t>AWS API Lambda</a:t>
            </a:r>
          </a:p>
          <a:p>
            <a:pPr lvl="1">
              <a:lnSpc>
                <a:spcPct val="210000"/>
              </a:lnSpc>
            </a:pPr>
            <a:r>
              <a:rPr lang="en-SG" dirty="0"/>
              <a:t>AWS Lambda had;</a:t>
            </a:r>
          </a:p>
          <a:p>
            <a:pPr lvl="2">
              <a:lnSpc>
                <a:spcPct val="210000"/>
              </a:lnSpc>
            </a:pPr>
            <a:r>
              <a:rPr lang="en-SG" sz="1800" dirty="0"/>
              <a:t>Event-Driven Processing &amp; Notifications</a:t>
            </a:r>
          </a:p>
          <a:p>
            <a:pPr lvl="3">
              <a:lnSpc>
                <a:spcPct val="210000"/>
              </a:lnSpc>
            </a:pPr>
            <a:r>
              <a:rPr lang="en-SG" sz="1800" dirty="0"/>
              <a:t>One Lambda function [‘website-cart-project-b’] was integrated with AWS SNS &amp; AWS RDS.</a:t>
            </a:r>
          </a:p>
          <a:p>
            <a:pPr lvl="3">
              <a:lnSpc>
                <a:spcPct val="210000"/>
              </a:lnSpc>
            </a:pPr>
            <a:r>
              <a:rPr lang="en-SG" sz="1800" dirty="0"/>
              <a:t>HTTP Methods used: GET,  POST,  DELETE</a:t>
            </a:r>
          </a:p>
          <a:p>
            <a:pPr lvl="2">
              <a:lnSpc>
                <a:spcPct val="210000"/>
              </a:lnSpc>
            </a:pPr>
            <a:r>
              <a:rPr lang="en-SG" sz="1800" dirty="0"/>
              <a:t>Automated Image Analysis</a:t>
            </a:r>
          </a:p>
          <a:p>
            <a:pPr lvl="3">
              <a:lnSpc>
                <a:spcPct val="210000"/>
              </a:lnSpc>
            </a:pPr>
            <a:r>
              <a:rPr lang="en-SG" sz="1800" dirty="0"/>
              <a:t>Another Lambda function [‘python-predict-image’] was integrated with AWS </a:t>
            </a:r>
            <a:r>
              <a:rPr lang="en-SG" sz="1800" dirty="0" err="1"/>
              <a:t>Rekognition</a:t>
            </a:r>
            <a:r>
              <a:rPr lang="en-SG" sz="1800" dirty="0"/>
              <a:t>.</a:t>
            </a:r>
          </a:p>
          <a:p>
            <a:pPr lvl="3">
              <a:lnSpc>
                <a:spcPct val="210000"/>
              </a:lnSpc>
            </a:pPr>
            <a:r>
              <a:rPr lang="en-SG" sz="1800" dirty="0"/>
              <a:t>HTTP Methods used: POST</a:t>
            </a:r>
          </a:p>
          <a:p>
            <a:pPr lvl="2">
              <a:lnSpc>
                <a:spcPct val="210000"/>
              </a:lnSpc>
            </a:pPr>
            <a:r>
              <a:rPr lang="en-SG" sz="1800" dirty="0"/>
              <a:t>Real-time management/Authenticate </a:t>
            </a:r>
          </a:p>
          <a:p>
            <a:pPr lvl="3">
              <a:lnSpc>
                <a:spcPct val="210000"/>
              </a:lnSpc>
            </a:pPr>
            <a:r>
              <a:rPr lang="en-SG" sz="1800" dirty="0"/>
              <a:t>Another lambda function [‘Authentication’] was integrated with AWS DynamoDB.</a:t>
            </a:r>
          </a:p>
          <a:p>
            <a:pPr lvl="3">
              <a:lnSpc>
                <a:spcPct val="210000"/>
              </a:lnSpc>
            </a:pPr>
            <a:r>
              <a:rPr lang="en-SG" sz="1800" dirty="0"/>
              <a:t>HTTP Methods used: PUT, POST</a:t>
            </a:r>
          </a:p>
          <a:p>
            <a:pPr lvl="3"/>
            <a:endParaRPr lang="en-SG" dirty="0"/>
          </a:p>
        </p:txBody>
      </p:sp>
      <p:pic>
        <p:nvPicPr>
          <p:cNvPr id="9" name="Picture 12" descr="Beyond Servers: Navigating the Serverless Cosmos with AWS Lambda | by  Ganesh Patil | Medium">
            <a:extLst>
              <a:ext uri="{FF2B5EF4-FFF2-40B4-BE49-F238E27FC236}">
                <a16:creationId xmlns:a16="http://schemas.microsoft.com/office/drawing/2014/main" id="{ED9A85A1-061F-6C05-5706-D2560755AA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1" t="9309" r="7959" b="7346"/>
          <a:stretch/>
        </p:blipFill>
        <p:spPr bwMode="auto">
          <a:xfrm>
            <a:off x="8031776" y="318155"/>
            <a:ext cx="829647" cy="856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778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B34A88C-0B97-AC42-B3D4-6845A170971D}"/>
              </a:ext>
            </a:extLst>
          </p:cNvPr>
          <p:cNvSpPr txBox="1">
            <a:spLocks/>
          </p:cNvSpPr>
          <p:nvPr/>
        </p:nvSpPr>
        <p:spPr>
          <a:xfrm>
            <a:off x="1151073" y="111369"/>
            <a:ext cx="9821727" cy="65518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en-SG" b="1" dirty="0"/>
              <a:t>AWS WAF</a:t>
            </a:r>
          </a:p>
          <a:p>
            <a:pPr lvl="1">
              <a:lnSpc>
                <a:spcPct val="200000"/>
              </a:lnSpc>
            </a:pPr>
            <a:r>
              <a:rPr lang="en-SG" dirty="0"/>
              <a:t>AWS WAF was implemented on AWS API Gateway.  This implementation enhanced the security of our web application by filtering and monitoring incoming.</a:t>
            </a:r>
          </a:p>
          <a:p>
            <a:pPr lvl="1">
              <a:lnSpc>
                <a:spcPct val="200000"/>
              </a:lnSpc>
            </a:pPr>
            <a:r>
              <a:rPr lang="en-SG" dirty="0"/>
              <a:t>Rules implemented;</a:t>
            </a:r>
          </a:p>
          <a:p>
            <a:pPr lvl="2">
              <a:lnSpc>
                <a:spcPct val="200000"/>
              </a:lnSpc>
            </a:pPr>
            <a:r>
              <a:rPr lang="en-SG" sz="1800" dirty="0"/>
              <a:t>Anonymous IP Blocking:</a:t>
            </a:r>
          </a:p>
          <a:p>
            <a:pPr lvl="2">
              <a:lnSpc>
                <a:spcPct val="200000"/>
              </a:lnSpc>
            </a:pPr>
            <a:r>
              <a:rPr lang="en-SG" sz="1800" dirty="0"/>
              <a:t>Reputation-Based Filtering:</a:t>
            </a:r>
          </a:p>
          <a:p>
            <a:pPr lvl="2">
              <a:lnSpc>
                <a:spcPct val="200000"/>
              </a:lnSpc>
            </a:pPr>
            <a:r>
              <a:rPr lang="en-SG" sz="1800" dirty="0"/>
              <a:t>Bad Input Detection:</a:t>
            </a:r>
          </a:p>
          <a:p>
            <a:pPr lvl="2">
              <a:lnSpc>
                <a:spcPct val="200000"/>
              </a:lnSpc>
            </a:pPr>
            <a:r>
              <a:rPr lang="en-SG" sz="1800" dirty="0"/>
              <a:t>Protection Against Linux Exploits:</a:t>
            </a:r>
          </a:p>
          <a:p>
            <a:pPr lvl="2">
              <a:lnSpc>
                <a:spcPct val="200000"/>
              </a:lnSpc>
            </a:pPr>
            <a:r>
              <a:rPr lang="en-SG" sz="1800" dirty="0"/>
              <a:t>Efficient Rule Management</a:t>
            </a:r>
          </a:p>
        </p:txBody>
      </p:sp>
      <p:pic>
        <p:nvPicPr>
          <p:cNvPr id="7" name="Picture 10" descr="AWS WAF - IVCISA">
            <a:extLst>
              <a:ext uri="{FF2B5EF4-FFF2-40B4-BE49-F238E27FC236}">
                <a16:creationId xmlns:a16="http://schemas.microsoft.com/office/drawing/2014/main" id="{3D60E95E-3EC0-CEF6-D277-25F90345B9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87" t="7229" r="33636"/>
          <a:stretch/>
        </p:blipFill>
        <p:spPr bwMode="auto">
          <a:xfrm>
            <a:off x="9721010" y="1635271"/>
            <a:ext cx="1108956" cy="127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5641044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8B929E8C62CC840AE7A338A2A6FB7D4" ma:contentTypeVersion="20" ma:contentTypeDescription="Create a new document." ma:contentTypeScope="" ma:versionID="064050e53a94e6e11b0be86b87a4e295">
  <xsd:schema xmlns:xsd="http://www.w3.org/2001/XMLSchema" xmlns:xs="http://www.w3.org/2001/XMLSchema" xmlns:p="http://schemas.microsoft.com/office/2006/metadata/properties" xmlns:ns1="http://schemas.microsoft.com/sharepoint/v3" xmlns:ns2="94422426-c6cb-4607-a36f-221243687cf2" xmlns:ns3="cd0d1296-776b-4807-8c70-77deb3c04696" targetNamespace="http://schemas.microsoft.com/office/2006/metadata/properties" ma:root="true" ma:fieldsID="be50f6b74b99ebfb9e9823a25cebe92e" ns1:_="" ns2:_="" ns3:_="">
    <xsd:import namespace="http://schemas.microsoft.com/sharepoint/v3"/>
    <xsd:import namespace="94422426-c6cb-4607-a36f-221243687cf2"/>
    <xsd:import namespace="cd0d1296-776b-4807-8c70-77deb3c0469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1:_ip_UnifiedCompliancePolicyProperties" minOccurs="0"/>
                <xsd:element ref="ns1:_ip_UnifiedCompliancePolicyUIAc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4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5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422426-c6cb-4607-a36f-221243687c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a45bf55a-4f35-4525-96d9-1748649c08e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0d1296-776b-4807-8c70-77deb3c04696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1787f0-afb9-405a-8e84-8bacecf82433}" ma:internalName="TaxCatchAll" ma:showField="CatchAllData" ma:web="cd0d1296-776b-4807-8c70-77deb3c0469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4422426-c6cb-4607-a36f-221243687cf2">
      <Terms xmlns="http://schemas.microsoft.com/office/infopath/2007/PartnerControls"/>
    </lcf76f155ced4ddcb4097134ff3c332f>
    <TaxCatchAll xmlns="cd0d1296-776b-4807-8c70-77deb3c04696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CAAAE7-E180-44DA-B32B-9C73127573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4422426-c6cb-4607-a36f-221243687cf2"/>
    <ds:schemaRef ds:uri="cd0d1296-776b-4807-8c70-77deb3c0469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83358DA-01AD-4BC1-A5BD-BF1A55B99E6F}">
  <ds:schemaRefs>
    <ds:schemaRef ds:uri="http://schemas.microsoft.com/sharepoint/v3"/>
    <ds:schemaRef ds:uri="http://schemas.microsoft.com/office/2006/metadata/properties"/>
    <ds:schemaRef ds:uri="http://purl.org/dc/terms/"/>
    <ds:schemaRef ds:uri="cd0d1296-776b-4807-8c70-77deb3c04696"/>
    <ds:schemaRef ds:uri="http://purl.org/dc/elements/1.1/"/>
    <ds:schemaRef ds:uri="http://purl.org/dc/dcmitype/"/>
    <ds:schemaRef ds:uri="94422426-c6cb-4607-a36f-221243687cf2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EC820DA1-759B-497D-90DC-A9EC728798D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{07BA17A6-6B32-4F4F-9605-14ED08C93304}tf10001071_mac</Template>
  <TotalTime>1518</TotalTime>
  <Words>1211</Words>
  <Application>Microsoft Macintosh PowerPoint</Application>
  <PresentationFormat>Widescreen</PresentationFormat>
  <Paragraphs>136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Courier New</vt:lpstr>
      <vt:lpstr>Gill Sans MT</vt:lpstr>
      <vt:lpstr>Impact</vt:lpstr>
      <vt:lpstr>Badge</vt:lpstr>
      <vt:lpstr>CTAI PRESENTATION</vt:lpstr>
      <vt:lpstr>Overview of website</vt:lpstr>
      <vt:lpstr>Overview of website</vt:lpstr>
      <vt:lpstr>PowerPoint Presentation</vt:lpstr>
      <vt:lpstr>Breakdown of services used</vt:lpstr>
      <vt:lpstr>Breakdown of services used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faced</vt:lpstr>
      <vt:lpstr>Potential enhancements</vt:lpstr>
      <vt:lpstr>Video Link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CAI2C09 Project Presentation</dc:title>
  <dc:creator>Shuyun CHENG (TP)</dc:creator>
  <cp:lastModifiedBy>SHUBHAM KAUSHIK</cp:lastModifiedBy>
  <cp:revision>13</cp:revision>
  <dcterms:created xsi:type="dcterms:W3CDTF">2024-04-19T03:46:16Z</dcterms:created>
  <dcterms:modified xsi:type="dcterms:W3CDTF">2024-08-20T05:08:17Z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528611d-fe69-484f-b56b-0db8a0d79612_Enabled">
    <vt:lpwstr>true</vt:lpwstr>
  </property>
  <property fmtid="{D5CDD505-2E9C-101B-9397-08002B2CF9AE}" pid="3" name="MSIP_Label_d528611d-fe69-484f-b56b-0db8a0d79612_SetDate">
    <vt:lpwstr>2024-04-19T05:59:28Z</vt:lpwstr>
  </property>
  <property fmtid="{D5CDD505-2E9C-101B-9397-08002B2CF9AE}" pid="4" name="MSIP_Label_d528611d-fe69-484f-b56b-0db8a0d79612_Method">
    <vt:lpwstr>Privileged</vt:lpwstr>
  </property>
  <property fmtid="{D5CDD505-2E9C-101B-9397-08002B2CF9AE}" pid="5" name="MSIP_Label_d528611d-fe69-484f-b56b-0db8a0d79612_Name">
    <vt:lpwstr>Public</vt:lpwstr>
  </property>
  <property fmtid="{D5CDD505-2E9C-101B-9397-08002B2CF9AE}" pid="6" name="MSIP_Label_d528611d-fe69-484f-b56b-0db8a0d79612_SiteId">
    <vt:lpwstr>25a99bf0-8e72-472a-ae50-adfbdf0df6f1</vt:lpwstr>
  </property>
  <property fmtid="{D5CDD505-2E9C-101B-9397-08002B2CF9AE}" pid="7" name="MSIP_Label_d528611d-fe69-484f-b56b-0db8a0d79612_ActionId">
    <vt:lpwstr>51be832e-4805-4bc2-92db-e65ae963b1ce</vt:lpwstr>
  </property>
  <property fmtid="{D5CDD505-2E9C-101B-9397-08002B2CF9AE}" pid="8" name="MSIP_Label_d528611d-fe69-484f-b56b-0db8a0d79612_ContentBits">
    <vt:lpwstr>0</vt:lpwstr>
  </property>
  <property fmtid="{D5CDD505-2E9C-101B-9397-08002B2CF9AE}" pid="9" name="ContentTypeId">
    <vt:lpwstr>0x01010024AC6A7D617B1142B7A64829AE762BF8</vt:lpwstr>
  </property>
  <property fmtid="{D5CDD505-2E9C-101B-9397-08002B2CF9AE}" pid="10" name="MediaServiceImageTags">
    <vt:lpwstr/>
  </property>
</Properties>
</file>

<file path=docProps/thumbnail.jpeg>
</file>